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1" r:id="rId1"/>
  </p:sldMasterIdLst>
  <p:sldIdLst>
    <p:sldId id="256" r:id="rId2"/>
    <p:sldId id="257" r:id="rId3"/>
    <p:sldId id="259" r:id="rId4"/>
    <p:sldId id="261" r:id="rId5"/>
    <p:sldId id="262" r:id="rId6"/>
    <p:sldId id="263" r:id="rId7"/>
    <p:sldId id="264"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41" autoAdjust="0"/>
  </p:normalViewPr>
  <p:slideViewPr>
    <p:cSldViewPr snapToGrid="0">
      <p:cViewPr varScale="1">
        <p:scale>
          <a:sx n="78" d="100"/>
          <a:sy n="78" d="100"/>
        </p:scale>
        <p:origin x="154" y="62"/>
      </p:cViewPr>
      <p:guideLst/>
    </p:cSldViewPr>
  </p:slideViewPr>
  <p:outlineViewPr>
    <p:cViewPr>
      <p:scale>
        <a:sx n="33" d="100"/>
        <a:sy n="33" d="100"/>
      </p:scale>
      <p:origin x="0" y="-82"/>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5-05T08:53:01.14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5-05T08:53:01.71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media/image1.jpeg>
</file>

<file path=ppt/media/image10.jpg>
</file>

<file path=ppt/media/image11.jpeg>
</file>

<file path=ppt/media/image12.jpeg>
</file>

<file path=ppt/media/image2.jpeg>
</file>

<file path=ppt/media/image3.png>
</file>

<file path=ppt/media/image4.sv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88D38747-4367-4BD2-8D51-C97E202738E2}" type="datetime1">
              <a:rPr lang="en-US" smtClean="0"/>
              <a:t>5/5/2024</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2619861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73ED0CC-082F-4160-86E5-0D6041F12778}" type="datetime1">
              <a:rPr lang="en-US" smtClean="0"/>
              <a:t>5/5/2024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404938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9570137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016417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218523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9079DC3-C9B5-499E-9140-0DC28B7074E2}" type="datetime1">
              <a:rPr lang="en-US" smtClean="0"/>
              <a:t>5/5/2024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343244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073ED0CC-082F-4160-86E5-0D6041F12778}" type="datetime1">
              <a:rPr lang="en-US" smtClean="0"/>
              <a:t>5/5/2024</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494004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217E833E-1B6D-415F-AD29-75AE8C43BD0D}" type="datetime1">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84592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8452596F-08A7-4B70-989A-F2B1CF31E66B}" type="datetime1">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662989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1_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627081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1_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20206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099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136258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242027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26845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0436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40082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259694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5/5/2024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15342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e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2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073ED0CC-082F-4160-86E5-0D6041F12778}" type="datetime1">
              <a:rPr lang="en-US" smtClean="0"/>
              <a:t>5/5/2024</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580737426"/>
      </p:ext>
    </p:extLst>
  </p:cSld>
  <p:clrMap bg1="lt1" tx1="dk1" bg2="lt2" tx2="dk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 id="2147483983" r:id="rId12"/>
    <p:sldLayoutId id="2147483984" r:id="rId13"/>
    <p:sldLayoutId id="2147483985" r:id="rId14"/>
    <p:sldLayoutId id="2147483986" r:id="rId15"/>
    <p:sldLayoutId id="2147483987" r:id="rId16"/>
    <p:sldLayoutId id="2147483988" r:id="rId17"/>
    <p:sldLayoutId id="2147483989" r:id="rId18"/>
    <p:sldLayoutId id="2147483990" r:id="rId19"/>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customXml" Target="../ink/ink2.xml"/><Relationship Id="rId3" Type="http://schemas.openxmlformats.org/officeDocument/2006/relationships/image" Target="../media/image4.svg"/><Relationship Id="rId7"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customXml" Target="../ink/ink1.xml"/><Relationship Id="rId5" Type="http://schemas.openxmlformats.org/officeDocument/2006/relationships/hyperlink" Target="https://www.publicdomainpictures.net/view-image.php?image=238960&amp;picture=traveling" TargetMode="Externa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jpeg"/><Relationship Id="rId1" Type="http://schemas.openxmlformats.org/officeDocument/2006/relationships/slideLayout" Target="../slideLayouts/slideLayout18.xml"/><Relationship Id="rId5" Type="http://schemas.openxmlformats.org/officeDocument/2006/relationships/hyperlink" Target="https://creativecommons.org/licenses/by-sa/3.0/" TargetMode="External"/><Relationship Id="rId4" Type="http://schemas.openxmlformats.org/officeDocument/2006/relationships/hyperlink" Target="http://commons.wikimedia.org/wiki/File:Airbus_A310-324,_Singapore_Airlines_AN0118392.jp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19.xml"/><Relationship Id="rId4" Type="http://schemas.openxmlformats.org/officeDocument/2006/relationships/hyperlink" Target="https://pxhere.com/en/photo/667448"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8" name="Rectangle 7">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3" name="Oval 12">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9" name="Oval 8">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5" name="Oval 14">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0" name="Oval 9">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1" name="Oval 20">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3"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25"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IN"/>
            </a:p>
          </p:txBody>
        </p:sp>
        <p:sp>
          <p:nvSpPr>
            <p:cNvPr id="26"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2" name="Rectangle 21">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24" name="Rectangle 23">
            <a:extLst>
              <a:ext uri="{FF2B5EF4-FFF2-40B4-BE49-F238E27FC236}">
                <a16:creationId xmlns:a16="http://schemas.microsoft.com/office/drawing/2014/main" id="{6E0488BA-180E-40D8-8350-4B1791795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Plane flying in front of an empty airport lounge">
            <a:extLst>
              <a:ext uri="{FF2B5EF4-FFF2-40B4-BE49-F238E27FC236}">
                <a16:creationId xmlns:a16="http://schemas.microsoft.com/office/drawing/2014/main" id="{EECCC351-FB4B-5442-56FF-3336790ABF96}"/>
              </a:ext>
            </a:extLst>
          </p:cNvPr>
          <p:cNvPicPr>
            <a:picLocks noChangeAspect="1"/>
          </p:cNvPicPr>
          <p:nvPr/>
        </p:nvPicPr>
        <p:blipFill rotWithShape="1">
          <a:blip r:embed="rId3">
            <a:alphaModFix amt="40000"/>
            <a:extLst>
              <a:ext uri="{28A0092B-C50C-407E-A947-70E740481C1C}">
                <a14:useLocalDpi xmlns:a14="http://schemas.microsoft.com/office/drawing/2010/main" val="0"/>
              </a:ext>
            </a:extLst>
          </a:blip>
          <a:srcRect t="7924" b="7806"/>
          <a:stretch/>
        </p:blipFill>
        <p:spPr>
          <a:xfrm>
            <a:off x="20" y="10"/>
            <a:ext cx="12191980" cy="6857990"/>
          </a:xfrm>
          <a:prstGeom prst="rect">
            <a:avLst/>
          </a:prstGeom>
        </p:spPr>
      </p:pic>
      <p:sp>
        <p:nvSpPr>
          <p:cNvPr id="2" name="Title 1">
            <a:extLst>
              <a:ext uri="{FF2B5EF4-FFF2-40B4-BE49-F238E27FC236}">
                <a16:creationId xmlns:a16="http://schemas.microsoft.com/office/drawing/2014/main" id="{DDF3EDE1-8BA3-5E00-6EC8-64B4C95F90E0}"/>
              </a:ext>
            </a:extLst>
          </p:cNvPr>
          <p:cNvSpPr>
            <a:spLocks noGrp="1"/>
          </p:cNvSpPr>
          <p:nvPr>
            <p:ph type="ctrTitle"/>
          </p:nvPr>
        </p:nvSpPr>
        <p:spPr>
          <a:xfrm>
            <a:off x="1154954" y="973668"/>
            <a:ext cx="8761413" cy="706964"/>
          </a:xfrm>
        </p:spPr>
        <p:txBody>
          <a:bodyPr vert="horz" lIns="91440" tIns="45720" rIns="91440" bIns="45720" rtlCol="0" anchor="ctr">
            <a:normAutofit/>
          </a:bodyPr>
          <a:lstStyle/>
          <a:p>
            <a:pPr>
              <a:lnSpc>
                <a:spcPct val="90000"/>
              </a:lnSpc>
            </a:pPr>
            <a:r>
              <a:rPr lang="en-US" sz="2000">
                <a:solidFill>
                  <a:schemeClr val="tx1"/>
                </a:solidFill>
                <a:effectLst/>
              </a:rPr>
              <a:t>AIRLINES DELAY ANALYSIS (December 2021 to 2023)</a:t>
            </a:r>
            <a:br>
              <a:rPr lang="en-US" sz="2000" dirty="0">
                <a:solidFill>
                  <a:schemeClr val="tx1"/>
                </a:solidFill>
                <a:effectLst/>
              </a:rPr>
            </a:br>
            <a:endParaRPr lang="en-US" sz="2000" dirty="0">
              <a:solidFill>
                <a:schemeClr val="tx1"/>
              </a:solidFill>
            </a:endParaRPr>
          </a:p>
        </p:txBody>
      </p:sp>
      <p:sp>
        <p:nvSpPr>
          <p:cNvPr id="3" name="Subtitle 2">
            <a:extLst>
              <a:ext uri="{FF2B5EF4-FFF2-40B4-BE49-F238E27FC236}">
                <a16:creationId xmlns:a16="http://schemas.microsoft.com/office/drawing/2014/main" id="{875F2495-F39A-B00E-D424-6B391B319309}"/>
              </a:ext>
            </a:extLst>
          </p:cNvPr>
          <p:cNvSpPr>
            <a:spLocks noGrp="1"/>
          </p:cNvSpPr>
          <p:nvPr>
            <p:ph type="subTitle" idx="1"/>
          </p:nvPr>
        </p:nvSpPr>
        <p:spPr>
          <a:xfrm>
            <a:off x="1154954" y="2603500"/>
            <a:ext cx="8825659" cy="3416300"/>
          </a:xfrm>
        </p:spPr>
        <p:txBody>
          <a:bodyPr vert="horz" lIns="91440" tIns="45720" rIns="91440" bIns="45720" rtlCol="0">
            <a:normAutofit/>
          </a:bodyPr>
          <a:lstStyle/>
          <a:p>
            <a:pPr>
              <a:buFont typeface="Wingdings 3" charset="2"/>
              <a:buChar char=""/>
            </a:pPr>
            <a:endParaRPr lang="en-US" dirty="0">
              <a:solidFill>
                <a:schemeClr val="tx1"/>
              </a:solidFill>
              <a:effectLst/>
            </a:endParaRPr>
          </a:p>
          <a:p>
            <a:pPr>
              <a:buFont typeface="Wingdings 3" charset="2"/>
              <a:buChar char=""/>
            </a:pPr>
            <a:r>
              <a:rPr lang="en-US">
                <a:solidFill>
                  <a:schemeClr val="tx1"/>
                </a:solidFill>
                <a:effectLst/>
              </a:rPr>
              <a:t>ROHITTH MALLEBOINA,</a:t>
            </a:r>
          </a:p>
          <a:p>
            <a:pPr>
              <a:buFont typeface="Wingdings 3" charset="2"/>
              <a:buChar char=""/>
            </a:pPr>
            <a:r>
              <a:rPr lang="en-US">
                <a:solidFill>
                  <a:schemeClr val="tx1"/>
                </a:solidFill>
                <a:effectLst/>
              </a:rPr>
              <a:t>RENUKA CHOWDARY PARVATHANENI, </a:t>
            </a:r>
          </a:p>
          <a:p>
            <a:pPr>
              <a:buFont typeface="Wingdings 3" charset="2"/>
              <a:buChar char=""/>
            </a:pPr>
            <a:r>
              <a:rPr lang="en-US">
                <a:solidFill>
                  <a:schemeClr val="tx1"/>
                </a:solidFill>
                <a:effectLst/>
              </a:rPr>
              <a:t>SHASHIKUMAR GADUSU </a:t>
            </a:r>
          </a:p>
          <a:p>
            <a:pPr>
              <a:buFont typeface="Wingdings 3" charset="2"/>
              <a:buChar char=""/>
            </a:pPr>
            <a:endParaRPr lang="en-US" dirty="0">
              <a:solidFill>
                <a:schemeClr val="tx1"/>
              </a:solidFill>
              <a:effectLst/>
            </a:endParaRPr>
          </a:p>
          <a:p>
            <a:pPr>
              <a:buFont typeface="Wingdings 3" charset="2"/>
              <a:buChar char=""/>
            </a:pPr>
            <a:endParaRPr lang="en-US" dirty="0">
              <a:solidFill>
                <a:schemeClr val="tx1"/>
              </a:solidFill>
            </a:endParaRPr>
          </a:p>
        </p:txBody>
      </p:sp>
    </p:spTree>
    <p:extLst>
      <p:ext uri="{BB962C8B-B14F-4D97-AF65-F5344CB8AC3E}">
        <p14:creationId xmlns:p14="http://schemas.microsoft.com/office/powerpoint/2010/main" val="429423828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2C6E0B7-C37D-4D54-8F3E-8D9F9097F6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a:lstStyle/>
          <a:p>
            <a:endParaRPr lang="en-IN"/>
          </a:p>
        </p:txBody>
      </p:sp>
      <p:sp>
        <p:nvSpPr>
          <p:cNvPr id="10" name="Freeform: Shape 9">
            <a:extLst>
              <a:ext uri="{FF2B5EF4-FFF2-40B4-BE49-F238E27FC236}">
                <a16:creationId xmlns:a16="http://schemas.microsoft.com/office/drawing/2014/main" id="{B7B653ED-BC47-4D34-B612-473D6AFAD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6290102" y="977273"/>
            <a:ext cx="6053670" cy="4903455"/>
          </a:xfrm>
          <a:custGeom>
            <a:avLst/>
            <a:gdLst>
              <a:gd name="connsiteX0" fmla="*/ 6053670 w 6053670"/>
              <a:gd name="connsiteY0" fmla="*/ 1098 h 4903455"/>
              <a:gd name="connsiteX1" fmla="*/ 6053670 w 6053670"/>
              <a:gd name="connsiteY1" fmla="*/ 424590 h 4903455"/>
              <a:gd name="connsiteX2" fmla="*/ 6053670 w 6053670"/>
              <a:gd name="connsiteY2" fmla="*/ 1254558 h 4903455"/>
              <a:gd name="connsiteX3" fmla="*/ 6053670 w 6053670"/>
              <a:gd name="connsiteY3" fmla="*/ 4903455 h 4903455"/>
              <a:gd name="connsiteX4" fmla="*/ 0 w 6053670"/>
              <a:gd name="connsiteY4" fmla="*/ 4903455 h 4903455"/>
              <a:gd name="connsiteX5" fmla="*/ 0 w 6053670"/>
              <a:gd name="connsiteY5" fmla="*/ 1249853 h 4903455"/>
              <a:gd name="connsiteX6" fmla="*/ 0 w 6053670"/>
              <a:gd name="connsiteY6" fmla="*/ 424590 h 4903455"/>
              <a:gd name="connsiteX7" fmla="*/ 0 w 6053670"/>
              <a:gd name="connsiteY7" fmla="*/ 0 h 4903455"/>
              <a:gd name="connsiteX8" fmla="*/ 35717 w 6053670"/>
              <a:gd name="connsiteY8" fmla="*/ 5488 h 4903455"/>
              <a:gd name="connsiteX9" fmla="*/ 140445 w 6053670"/>
              <a:gd name="connsiteY9" fmla="*/ 21641 h 4903455"/>
              <a:gd name="connsiteX10" fmla="*/ 216722 w 6053670"/>
              <a:gd name="connsiteY10" fmla="*/ 32932 h 4903455"/>
              <a:gd name="connsiteX11" fmla="*/ 307527 w 6053670"/>
              <a:gd name="connsiteY11" fmla="*/ 44850 h 4903455"/>
              <a:gd name="connsiteX12" fmla="*/ 415282 w 6053670"/>
              <a:gd name="connsiteY12" fmla="*/ 59121 h 4903455"/>
              <a:gd name="connsiteX13" fmla="*/ 534539 w 6053670"/>
              <a:gd name="connsiteY13" fmla="*/ 74175 h 4903455"/>
              <a:gd name="connsiteX14" fmla="*/ 668931 w 6053670"/>
              <a:gd name="connsiteY14" fmla="*/ 90014 h 4903455"/>
              <a:gd name="connsiteX15" fmla="*/ 815430 w 6053670"/>
              <a:gd name="connsiteY15" fmla="*/ 106794 h 4903455"/>
              <a:gd name="connsiteX16" fmla="*/ 974641 w 6053670"/>
              <a:gd name="connsiteY16" fmla="*/ 123574 h 4903455"/>
              <a:gd name="connsiteX17" fmla="*/ 1144144 w 6053670"/>
              <a:gd name="connsiteY17" fmla="*/ 140667 h 4903455"/>
              <a:gd name="connsiteX18" fmla="*/ 1326965 w 6053670"/>
              <a:gd name="connsiteY18" fmla="*/ 156506 h 4903455"/>
              <a:gd name="connsiteX19" fmla="*/ 1518261 w 6053670"/>
              <a:gd name="connsiteY19" fmla="*/ 171717 h 4903455"/>
              <a:gd name="connsiteX20" fmla="*/ 1720453 w 6053670"/>
              <a:gd name="connsiteY20" fmla="*/ 185518 h 4903455"/>
              <a:gd name="connsiteX21" fmla="*/ 1931121 w 6053670"/>
              <a:gd name="connsiteY21" fmla="*/ 198690 h 4903455"/>
              <a:gd name="connsiteX22" fmla="*/ 2150869 w 6053670"/>
              <a:gd name="connsiteY22" fmla="*/ 211079 h 4903455"/>
              <a:gd name="connsiteX23" fmla="*/ 2263467 w 6053670"/>
              <a:gd name="connsiteY23" fmla="*/ 215470 h 4903455"/>
              <a:gd name="connsiteX24" fmla="*/ 2378487 w 6053670"/>
              <a:gd name="connsiteY24" fmla="*/ 220332 h 4903455"/>
              <a:gd name="connsiteX25" fmla="*/ 2495323 w 6053670"/>
              <a:gd name="connsiteY25" fmla="*/ 224879 h 4903455"/>
              <a:gd name="connsiteX26" fmla="*/ 2612764 w 6053670"/>
              <a:gd name="connsiteY26" fmla="*/ 227859 h 4903455"/>
              <a:gd name="connsiteX27" fmla="*/ 2732627 w 6053670"/>
              <a:gd name="connsiteY27" fmla="*/ 230525 h 4903455"/>
              <a:gd name="connsiteX28" fmla="*/ 2853700 w 6053670"/>
              <a:gd name="connsiteY28" fmla="*/ 233348 h 4903455"/>
              <a:gd name="connsiteX29" fmla="*/ 2977195 w 6053670"/>
              <a:gd name="connsiteY29" fmla="*/ 235229 h 4903455"/>
              <a:gd name="connsiteX30" fmla="*/ 3101900 w 6053670"/>
              <a:gd name="connsiteY30" fmla="*/ 235229 h 4903455"/>
              <a:gd name="connsiteX31" fmla="*/ 3227817 w 6053670"/>
              <a:gd name="connsiteY31" fmla="*/ 236170 h 4903455"/>
              <a:gd name="connsiteX32" fmla="*/ 3354944 w 6053670"/>
              <a:gd name="connsiteY32" fmla="*/ 235229 h 4903455"/>
              <a:gd name="connsiteX33" fmla="*/ 3483887 w 6053670"/>
              <a:gd name="connsiteY33" fmla="*/ 233348 h 4903455"/>
              <a:gd name="connsiteX34" fmla="*/ 3612830 w 6053670"/>
              <a:gd name="connsiteY34" fmla="*/ 231623 h 4903455"/>
              <a:gd name="connsiteX35" fmla="*/ 3743589 w 6053670"/>
              <a:gd name="connsiteY35" fmla="*/ 227859 h 4903455"/>
              <a:gd name="connsiteX36" fmla="*/ 3875559 w 6053670"/>
              <a:gd name="connsiteY36" fmla="*/ 223938 h 4903455"/>
              <a:gd name="connsiteX37" fmla="*/ 4007529 w 6053670"/>
              <a:gd name="connsiteY37" fmla="*/ 219391 h 4903455"/>
              <a:gd name="connsiteX38" fmla="*/ 4140710 w 6053670"/>
              <a:gd name="connsiteY38" fmla="*/ 212961 h 4903455"/>
              <a:gd name="connsiteX39" fmla="*/ 4275102 w 6053670"/>
              <a:gd name="connsiteY39" fmla="*/ 205277 h 4903455"/>
              <a:gd name="connsiteX40" fmla="*/ 4410098 w 6053670"/>
              <a:gd name="connsiteY40" fmla="*/ 197907 h 4903455"/>
              <a:gd name="connsiteX41" fmla="*/ 4545096 w 6053670"/>
              <a:gd name="connsiteY41" fmla="*/ 188498 h 4903455"/>
              <a:gd name="connsiteX42" fmla="*/ 4681909 w 6053670"/>
              <a:gd name="connsiteY42" fmla="*/ 177207 h 4903455"/>
              <a:gd name="connsiteX43" fmla="*/ 4816905 w 6053670"/>
              <a:gd name="connsiteY43" fmla="*/ 165916 h 4903455"/>
              <a:gd name="connsiteX44" fmla="*/ 4954323 w 6053670"/>
              <a:gd name="connsiteY44" fmla="*/ 152899 h 4903455"/>
              <a:gd name="connsiteX45" fmla="*/ 5092347 w 6053670"/>
              <a:gd name="connsiteY45" fmla="*/ 138629 h 4903455"/>
              <a:gd name="connsiteX46" fmla="*/ 5228555 w 6053670"/>
              <a:gd name="connsiteY46" fmla="*/ 123574 h 4903455"/>
              <a:gd name="connsiteX47" fmla="*/ 5366578 w 6053670"/>
              <a:gd name="connsiteY47" fmla="*/ 106010 h 4903455"/>
              <a:gd name="connsiteX48" fmla="*/ 5503997 w 6053670"/>
              <a:gd name="connsiteY48" fmla="*/ 87192 h 4903455"/>
              <a:gd name="connsiteX49" fmla="*/ 5642020 w 6053670"/>
              <a:gd name="connsiteY49" fmla="*/ 68530 h 4903455"/>
              <a:gd name="connsiteX50" fmla="*/ 5779438 w 6053670"/>
              <a:gd name="connsiteY50" fmla="*/ 46733 h 4903455"/>
              <a:gd name="connsiteX51" fmla="*/ 5916251 w 6053670"/>
              <a:gd name="connsiteY51" fmla="*/ 24464 h 4903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4903455">
                <a:moveTo>
                  <a:pt x="6053670" y="1098"/>
                </a:moveTo>
                <a:lnTo>
                  <a:pt x="6053670" y="424590"/>
                </a:lnTo>
                <a:lnTo>
                  <a:pt x="6053670" y="1254558"/>
                </a:lnTo>
                <a:lnTo>
                  <a:pt x="6053670" y="4903455"/>
                </a:lnTo>
                <a:lnTo>
                  <a:pt x="0" y="4903455"/>
                </a:lnTo>
                <a:lnTo>
                  <a:pt x="0" y="1249853"/>
                </a:lnTo>
                <a:lnTo>
                  <a:pt x="0" y="424590"/>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txBody>
          <a:bodyPr/>
          <a:lstStyle/>
          <a:p>
            <a:endParaRPr lang="en-IN"/>
          </a:p>
        </p:txBody>
      </p:sp>
      <p:sp>
        <p:nvSpPr>
          <p:cNvPr id="11" name="Freeform 5">
            <a:extLst>
              <a:ext uri="{FF2B5EF4-FFF2-40B4-BE49-F238E27FC236}">
                <a16:creationId xmlns:a16="http://schemas.microsoft.com/office/drawing/2014/main" id="{B93D812D-BB26-4FDD-A218-F6F71E737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IN"/>
          </a:p>
        </p:txBody>
      </p:sp>
      <p:sp>
        <p:nvSpPr>
          <p:cNvPr id="13" name="Freeform 5">
            <a:extLst>
              <a:ext uri="{FF2B5EF4-FFF2-40B4-BE49-F238E27FC236}">
                <a16:creationId xmlns:a16="http://schemas.microsoft.com/office/drawing/2014/main" id="{EEA99C6C-BC37-4408-9F74-3DDB1060B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txBody>
          <a:bodyPr/>
          <a:lstStyle/>
          <a:p>
            <a:endParaRPr lang="en-IN"/>
          </a:p>
        </p:txBody>
      </p:sp>
      <p:sp>
        <p:nvSpPr>
          <p:cNvPr id="2" name="Title 1">
            <a:extLst>
              <a:ext uri="{FF2B5EF4-FFF2-40B4-BE49-F238E27FC236}">
                <a16:creationId xmlns:a16="http://schemas.microsoft.com/office/drawing/2014/main" id="{6B7BDE65-9DCD-D5D2-6818-959CBFDF955E}"/>
              </a:ext>
            </a:extLst>
          </p:cNvPr>
          <p:cNvSpPr>
            <a:spLocks noGrp="1"/>
          </p:cNvSpPr>
          <p:nvPr>
            <p:ph type="title"/>
          </p:nvPr>
        </p:nvSpPr>
        <p:spPr>
          <a:xfrm>
            <a:off x="639098" y="629265"/>
            <a:ext cx="6072776" cy="1622322"/>
          </a:xfrm>
        </p:spPr>
        <p:txBody>
          <a:bodyPr>
            <a:normAutofit/>
          </a:bodyPr>
          <a:lstStyle/>
          <a:p>
            <a:r>
              <a:rPr lang="en-IN">
                <a:solidFill>
                  <a:srgbClr val="FFFFFE"/>
                </a:solidFill>
              </a:rPr>
              <a:t>INTRODUCTION</a:t>
            </a:r>
          </a:p>
        </p:txBody>
      </p:sp>
      <p:sp>
        <p:nvSpPr>
          <p:cNvPr id="15" name="Rectangle 14">
            <a:extLst>
              <a:ext uri="{FF2B5EF4-FFF2-40B4-BE49-F238E27FC236}">
                <a16:creationId xmlns:a16="http://schemas.microsoft.com/office/drawing/2014/main" id="{924C0032-B592-45AB-AD23-5A4BD369B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7" name="Oval 16">
            <a:extLst>
              <a:ext uri="{FF2B5EF4-FFF2-40B4-BE49-F238E27FC236}">
                <a16:creationId xmlns:a16="http://schemas.microsoft.com/office/drawing/2014/main" id="{89BF1F84-E7C7-42A7-911D-8E48AF6711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9" name="Oval 18">
            <a:extLst>
              <a:ext uri="{FF2B5EF4-FFF2-40B4-BE49-F238E27FC236}">
                <a16:creationId xmlns:a16="http://schemas.microsoft.com/office/drawing/2014/main" id="{0C3CFCFE-6522-4333-8CB1-16DB80E7E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 name="Content Placeholder 2">
            <a:extLst>
              <a:ext uri="{FF2B5EF4-FFF2-40B4-BE49-F238E27FC236}">
                <a16:creationId xmlns:a16="http://schemas.microsoft.com/office/drawing/2014/main" id="{52AFD7E3-0C44-CB22-F9C1-2C436090225D}"/>
              </a:ext>
            </a:extLst>
          </p:cNvPr>
          <p:cNvSpPr>
            <a:spLocks noGrp="1"/>
          </p:cNvSpPr>
          <p:nvPr>
            <p:ph idx="1"/>
          </p:nvPr>
        </p:nvSpPr>
        <p:spPr>
          <a:xfrm>
            <a:off x="639098" y="2418735"/>
            <a:ext cx="6072776" cy="3811740"/>
          </a:xfrm>
        </p:spPr>
        <p:txBody>
          <a:bodyPr anchor="ctr">
            <a:normAutofit/>
          </a:bodyPr>
          <a:lstStyle/>
          <a:p>
            <a:r>
              <a:rPr lang="en-US">
                <a:solidFill>
                  <a:srgbClr val="FFFFFE"/>
                </a:solidFill>
                <a:effectLst/>
              </a:rPr>
              <a:t>Airline delays are a big problem. They cost airlines money, make customers unhappy, and hurt their reputation. This study looks at flight delays from December 2021 to 2023 to see why they happen. We got information from the Bureau of Transportation Statistics (BTS). This data has 1562 flights with 22 details about each flight, including why they were delayed. By studying this data, we hope to help airlines and airports find ways to make flights run on time more often. </a:t>
            </a:r>
            <a:endParaRPr lang="en-IN">
              <a:solidFill>
                <a:srgbClr val="FFFFFE"/>
              </a:solidFill>
            </a:endParaRPr>
          </a:p>
        </p:txBody>
      </p:sp>
      <p:pic>
        <p:nvPicPr>
          <p:cNvPr id="7" name="Graphic 6" descr="Airplane">
            <a:extLst>
              <a:ext uri="{FF2B5EF4-FFF2-40B4-BE49-F238E27FC236}">
                <a16:creationId xmlns:a16="http://schemas.microsoft.com/office/drawing/2014/main" id="{0741AF4D-EE4A-7529-40CD-3A3A2736729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5690" y="645107"/>
            <a:ext cx="2710388" cy="2710388"/>
          </a:xfrm>
          <a:prstGeom prst="rect">
            <a:avLst/>
          </a:prstGeom>
        </p:spPr>
      </p:pic>
      <p:pic>
        <p:nvPicPr>
          <p:cNvPr id="5" name="Picture 4" descr="A screen with white text">
            <a:extLst>
              <a:ext uri="{FF2B5EF4-FFF2-40B4-BE49-F238E27FC236}">
                <a16:creationId xmlns:a16="http://schemas.microsoft.com/office/drawing/2014/main" id="{EC54D643-B2C9-6F28-F89B-EAD024C20BFC}"/>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7452702" y="3520086"/>
            <a:ext cx="4056364" cy="2710389"/>
          </a:xfrm>
          <a:prstGeom prst="rect">
            <a:avLst/>
          </a:prstGeom>
        </p:spPr>
      </p:pic>
      <mc:AlternateContent xmlns:mc="http://schemas.openxmlformats.org/markup-compatibility/2006">
        <mc:Choice xmlns:p14="http://schemas.microsoft.com/office/powerpoint/2010/main" Requires="p14">
          <p:contentPart p14:bwMode="auto" r:id="rId6">
            <p14:nvContentPartPr>
              <p14:cNvPr id="6" name="Ink 5">
                <a:extLst>
                  <a:ext uri="{FF2B5EF4-FFF2-40B4-BE49-F238E27FC236}">
                    <a16:creationId xmlns:a16="http://schemas.microsoft.com/office/drawing/2014/main" id="{B453A51F-39A3-79F7-B25F-3BD640D8BBE2}"/>
                  </a:ext>
                </a:extLst>
              </p14:cNvPr>
              <p14:cNvContentPartPr/>
              <p14:nvPr/>
            </p14:nvContentPartPr>
            <p14:xfrm>
              <a:off x="3264128" y="1425468"/>
              <a:ext cx="360" cy="360"/>
            </p14:xfrm>
          </p:contentPart>
        </mc:Choice>
        <mc:Fallback>
          <p:pic>
            <p:nvPicPr>
              <p:cNvPr id="6" name="Ink 5">
                <a:extLst>
                  <a:ext uri="{FF2B5EF4-FFF2-40B4-BE49-F238E27FC236}">
                    <a16:creationId xmlns:a16="http://schemas.microsoft.com/office/drawing/2014/main" id="{B453A51F-39A3-79F7-B25F-3BD640D8BBE2}"/>
                  </a:ext>
                </a:extLst>
              </p:cNvPr>
              <p:cNvPicPr/>
              <p:nvPr/>
            </p:nvPicPr>
            <p:blipFill>
              <a:blip r:embed="rId7"/>
              <a:stretch>
                <a:fillRect/>
              </a:stretch>
            </p:blipFill>
            <p:spPr>
              <a:xfrm>
                <a:off x="3210488" y="1317468"/>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8" name="Ink 7">
                <a:extLst>
                  <a:ext uri="{FF2B5EF4-FFF2-40B4-BE49-F238E27FC236}">
                    <a16:creationId xmlns:a16="http://schemas.microsoft.com/office/drawing/2014/main" id="{4BBB9F3F-500F-F9CC-9281-0677CF2B7021}"/>
                  </a:ext>
                </a:extLst>
              </p14:cNvPr>
              <p14:cNvContentPartPr/>
              <p14:nvPr/>
            </p14:nvContentPartPr>
            <p14:xfrm>
              <a:off x="3264128" y="1425468"/>
              <a:ext cx="360" cy="360"/>
            </p14:xfrm>
          </p:contentPart>
        </mc:Choice>
        <mc:Fallback>
          <p:pic>
            <p:nvPicPr>
              <p:cNvPr id="8" name="Ink 7">
                <a:extLst>
                  <a:ext uri="{FF2B5EF4-FFF2-40B4-BE49-F238E27FC236}">
                    <a16:creationId xmlns:a16="http://schemas.microsoft.com/office/drawing/2014/main" id="{4BBB9F3F-500F-F9CC-9281-0677CF2B7021}"/>
                  </a:ext>
                </a:extLst>
              </p:cNvPr>
              <p:cNvPicPr/>
              <p:nvPr/>
            </p:nvPicPr>
            <p:blipFill>
              <a:blip r:embed="rId7"/>
              <a:stretch>
                <a:fillRect/>
              </a:stretch>
            </p:blipFill>
            <p:spPr>
              <a:xfrm>
                <a:off x="3210488" y="1317468"/>
                <a:ext cx="108000" cy="216000"/>
              </a:xfrm>
              <a:prstGeom prst="rect">
                <a:avLst/>
              </a:prstGeom>
            </p:spPr>
          </p:pic>
        </mc:Fallback>
      </mc:AlternateContent>
    </p:spTree>
    <p:extLst>
      <p:ext uri="{BB962C8B-B14F-4D97-AF65-F5344CB8AC3E}">
        <p14:creationId xmlns:p14="http://schemas.microsoft.com/office/powerpoint/2010/main" val="265954640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9" name="Rectangle 8">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0"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12" name="Rectangle 11">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4" name="Freeform 5">
            <a:extLst>
              <a:ext uri="{FF2B5EF4-FFF2-40B4-BE49-F238E27FC236}">
                <a16:creationId xmlns:a16="http://schemas.microsoft.com/office/drawing/2014/main" id="{11CAC6F2-0806-417B-BF5D-5AEF6195F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IN"/>
          </a:p>
        </p:txBody>
      </p:sp>
      <p:sp>
        <p:nvSpPr>
          <p:cNvPr id="16" name="Rectangle 15">
            <a:extLst>
              <a:ext uri="{FF2B5EF4-FFF2-40B4-BE49-F238E27FC236}">
                <a16:creationId xmlns:a16="http://schemas.microsoft.com/office/drawing/2014/main" id="{D4723B02-0AAB-4F6E-BA41-8ED99D559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F163A824-6F8E-B147-55E8-FA4D317FE87E}"/>
              </a:ext>
            </a:extLst>
          </p:cNvPr>
          <p:cNvSpPr>
            <a:spLocks noGrp="1"/>
          </p:cNvSpPr>
          <p:nvPr>
            <p:ph type="title"/>
          </p:nvPr>
        </p:nvSpPr>
        <p:spPr>
          <a:xfrm>
            <a:off x="8160773" y="1113062"/>
            <a:ext cx="3382297" cy="3281957"/>
          </a:xfrm>
        </p:spPr>
        <p:txBody>
          <a:bodyPr vert="horz" lIns="91440" tIns="45720" rIns="91440" bIns="45720" rtlCol="0" anchor="b">
            <a:normAutofit/>
          </a:bodyPr>
          <a:lstStyle/>
          <a:p>
            <a:pPr>
              <a:lnSpc>
                <a:spcPct val="90000"/>
              </a:lnSpc>
            </a:pPr>
            <a:r>
              <a:rPr lang="en-US" sz="1400" b="0" i="0" u="sng" kern="1200">
                <a:solidFill>
                  <a:srgbClr val="EBEBEB"/>
                </a:solidFill>
                <a:latin typeface="+mj-lt"/>
                <a:ea typeface="+mj-ea"/>
                <a:cs typeface="+mj-cs"/>
              </a:rPr>
              <a:t>Methodology</a:t>
            </a:r>
            <a:br>
              <a:rPr lang="en-US" sz="1400" b="0" i="0" kern="1200">
                <a:solidFill>
                  <a:srgbClr val="EBEBEB"/>
                </a:solidFill>
                <a:latin typeface="+mj-lt"/>
                <a:ea typeface="+mj-ea"/>
                <a:cs typeface="+mj-cs"/>
              </a:rPr>
            </a:br>
            <a:r>
              <a:rPr lang="en-US" sz="1400" b="0" i="0" kern="1200">
                <a:solidFill>
                  <a:srgbClr val="EBEBEB"/>
                </a:solidFill>
                <a:latin typeface="+mj-lt"/>
                <a:ea typeface="+mj-ea"/>
                <a:cs typeface="+mj-cs"/>
              </a:rPr>
              <a:t>• The Decision Tree model is more accurate at predicting flight delays than Logistic Regression (93.91% vs. 87.82%).</a:t>
            </a:r>
            <a:br>
              <a:rPr lang="en-US" sz="1400" b="0" i="0" kern="1200">
                <a:solidFill>
                  <a:srgbClr val="EBEBEB"/>
                </a:solidFill>
                <a:latin typeface="+mj-lt"/>
                <a:ea typeface="+mj-ea"/>
                <a:cs typeface="+mj-cs"/>
              </a:rPr>
            </a:br>
            <a:r>
              <a:rPr lang="en-US" sz="1400" b="0" i="0" kern="1200">
                <a:solidFill>
                  <a:srgbClr val="EBEBEB"/>
                </a:solidFill>
                <a:latin typeface="+mj-lt"/>
                <a:ea typeface="+mj-ea"/>
                <a:cs typeface="+mj-cs"/>
              </a:rPr>
              <a:t>• The Decision Tree model strikes a better balance between identifying true positives and avoiding false positives (precision-recall trade-off).</a:t>
            </a:r>
            <a:br>
              <a:rPr lang="en-US" sz="1400" b="0" i="0" kern="1200">
                <a:solidFill>
                  <a:srgbClr val="EBEBEB"/>
                </a:solidFill>
                <a:latin typeface="+mj-lt"/>
                <a:ea typeface="+mj-ea"/>
                <a:cs typeface="+mj-cs"/>
              </a:rPr>
            </a:br>
            <a:r>
              <a:rPr lang="en-US" sz="1400" b="0" i="0" kern="1200">
                <a:solidFill>
                  <a:srgbClr val="EBEBEB"/>
                </a:solidFill>
                <a:latin typeface="+mj-lt"/>
                <a:ea typeface="+mj-ea"/>
                <a:cs typeface="+mj-cs"/>
              </a:rPr>
              <a:t>• The Decision Tree model is better overall at reliably identifying flight delays (higher F1 score).</a:t>
            </a:r>
            <a:br>
              <a:rPr lang="en-US" sz="1400" b="0" i="0" kern="1200">
                <a:solidFill>
                  <a:srgbClr val="EBEBEB"/>
                </a:solidFill>
                <a:latin typeface="+mj-lt"/>
                <a:ea typeface="+mj-ea"/>
                <a:cs typeface="+mj-cs"/>
              </a:rPr>
            </a:br>
            <a:endParaRPr lang="en-US" sz="1400" b="0" i="0" kern="1200">
              <a:solidFill>
                <a:srgbClr val="EBEBEB"/>
              </a:solidFill>
              <a:latin typeface="+mj-lt"/>
              <a:ea typeface="+mj-ea"/>
              <a:cs typeface="+mj-cs"/>
            </a:endParaRPr>
          </a:p>
        </p:txBody>
      </p:sp>
      <p:graphicFrame>
        <p:nvGraphicFramePr>
          <p:cNvPr id="3" name="Table 2">
            <a:extLst>
              <a:ext uri="{FF2B5EF4-FFF2-40B4-BE49-F238E27FC236}">
                <a16:creationId xmlns:a16="http://schemas.microsoft.com/office/drawing/2014/main" id="{EE6BAC61-99E5-E025-C717-3781B15770C6}"/>
              </a:ext>
            </a:extLst>
          </p:cNvPr>
          <p:cNvGraphicFramePr>
            <a:graphicFrameLocks noGrp="1"/>
          </p:cNvGraphicFramePr>
          <p:nvPr>
            <p:extLst>
              <p:ext uri="{D42A27DB-BD31-4B8C-83A1-F6EECF244321}">
                <p14:modId xmlns:p14="http://schemas.microsoft.com/office/powerpoint/2010/main" val="3891647043"/>
              </p:ext>
            </p:extLst>
          </p:nvPr>
        </p:nvGraphicFramePr>
        <p:xfrm>
          <a:off x="1109763" y="2628849"/>
          <a:ext cx="6470908" cy="1597188"/>
        </p:xfrm>
        <a:graphic>
          <a:graphicData uri="http://schemas.openxmlformats.org/drawingml/2006/table">
            <a:tbl>
              <a:tblPr firstRow="1" bandRow="1">
                <a:tableStyleId>{5C22544A-7EE6-4342-B048-85BDC9FD1C3A}</a:tableStyleId>
              </a:tblPr>
              <a:tblGrid>
                <a:gridCol w="1338163">
                  <a:extLst>
                    <a:ext uri="{9D8B030D-6E8A-4147-A177-3AD203B41FA5}">
                      <a16:colId xmlns:a16="http://schemas.microsoft.com/office/drawing/2014/main" val="1423745746"/>
                    </a:ext>
                  </a:extLst>
                </a:gridCol>
                <a:gridCol w="1326137">
                  <a:extLst>
                    <a:ext uri="{9D8B030D-6E8A-4147-A177-3AD203B41FA5}">
                      <a16:colId xmlns:a16="http://schemas.microsoft.com/office/drawing/2014/main" val="1216083020"/>
                    </a:ext>
                  </a:extLst>
                </a:gridCol>
                <a:gridCol w="1326137">
                  <a:extLst>
                    <a:ext uri="{9D8B030D-6E8A-4147-A177-3AD203B41FA5}">
                      <a16:colId xmlns:a16="http://schemas.microsoft.com/office/drawing/2014/main" val="3382696760"/>
                    </a:ext>
                  </a:extLst>
                </a:gridCol>
                <a:gridCol w="1211029">
                  <a:extLst>
                    <a:ext uri="{9D8B030D-6E8A-4147-A177-3AD203B41FA5}">
                      <a16:colId xmlns:a16="http://schemas.microsoft.com/office/drawing/2014/main" val="1416441615"/>
                    </a:ext>
                  </a:extLst>
                </a:gridCol>
                <a:gridCol w="1269442">
                  <a:extLst>
                    <a:ext uri="{9D8B030D-6E8A-4147-A177-3AD203B41FA5}">
                      <a16:colId xmlns:a16="http://schemas.microsoft.com/office/drawing/2014/main" val="2556418760"/>
                    </a:ext>
                  </a:extLst>
                </a:gridCol>
              </a:tblGrid>
              <a:tr h="367466">
                <a:tc>
                  <a:txBody>
                    <a:bodyPr/>
                    <a:lstStyle/>
                    <a:p>
                      <a:r>
                        <a:rPr lang="en-IN" sz="1600"/>
                        <a:t>Models</a:t>
                      </a:r>
                    </a:p>
                  </a:txBody>
                  <a:tcPr marL="80487" marR="80487" marT="40243" marB="40243"/>
                </a:tc>
                <a:tc>
                  <a:txBody>
                    <a:bodyPr/>
                    <a:lstStyle/>
                    <a:p>
                      <a:r>
                        <a:rPr lang="en-IN" sz="1600"/>
                        <a:t>Accuracy</a:t>
                      </a:r>
                    </a:p>
                  </a:txBody>
                  <a:tcPr marL="80487" marR="80487" marT="40243" marB="40243"/>
                </a:tc>
                <a:tc>
                  <a:txBody>
                    <a:bodyPr/>
                    <a:lstStyle/>
                    <a:p>
                      <a:r>
                        <a:rPr lang="en-IN" sz="1600"/>
                        <a:t>Precision</a:t>
                      </a:r>
                    </a:p>
                  </a:txBody>
                  <a:tcPr marL="80487" marR="80487" marT="40243" marB="40243"/>
                </a:tc>
                <a:tc>
                  <a:txBody>
                    <a:bodyPr/>
                    <a:lstStyle/>
                    <a:p>
                      <a:r>
                        <a:rPr lang="en-IN" sz="1600"/>
                        <a:t>F1</a:t>
                      </a:r>
                    </a:p>
                  </a:txBody>
                  <a:tcPr marL="80487" marR="80487" marT="40243" marB="40243"/>
                </a:tc>
                <a:tc>
                  <a:txBody>
                    <a:bodyPr/>
                    <a:lstStyle/>
                    <a:p>
                      <a:r>
                        <a:rPr lang="en-IN" sz="1600"/>
                        <a:t>Recall</a:t>
                      </a:r>
                    </a:p>
                  </a:txBody>
                  <a:tcPr marL="80487" marR="80487" marT="40243" marB="40243"/>
                </a:tc>
                <a:extLst>
                  <a:ext uri="{0D108BD9-81ED-4DB2-BD59-A6C34878D82A}">
                    <a16:rowId xmlns:a16="http://schemas.microsoft.com/office/drawing/2014/main" val="2524056876"/>
                  </a:ext>
                </a:extLst>
              </a:tr>
              <a:tr h="614861">
                <a:tc>
                  <a:txBody>
                    <a:bodyPr/>
                    <a:lstStyle/>
                    <a:p>
                      <a:r>
                        <a:rPr lang="en-IN" sz="1600"/>
                        <a:t>1.Logistic Regression</a:t>
                      </a:r>
                    </a:p>
                  </a:txBody>
                  <a:tcPr marL="80487" marR="80487" marT="40243" marB="40243"/>
                </a:tc>
                <a:tc>
                  <a:txBody>
                    <a:bodyPr/>
                    <a:lstStyle/>
                    <a:p>
                      <a:r>
                        <a:rPr lang="en-US" sz="1600" kern="1200">
                          <a:solidFill>
                            <a:schemeClr val="dk1"/>
                          </a:solidFill>
                          <a:effectLst/>
                        </a:rPr>
                        <a:t>0.8782051 </a:t>
                      </a:r>
                      <a:endParaRPr lang="en-IN" sz="1600"/>
                    </a:p>
                  </a:txBody>
                  <a:tcPr marL="80487" marR="80487" marT="40243" marB="40243"/>
                </a:tc>
                <a:tc>
                  <a:txBody>
                    <a:bodyPr/>
                    <a:lstStyle/>
                    <a:p>
                      <a:r>
                        <a:rPr lang="en-US" sz="1600" kern="1200">
                          <a:solidFill>
                            <a:schemeClr val="dk1"/>
                          </a:solidFill>
                          <a:effectLst/>
                        </a:rPr>
                        <a:t>0.8778135 </a:t>
                      </a:r>
                      <a:endParaRPr lang="en-IN" sz="1600"/>
                    </a:p>
                  </a:txBody>
                  <a:tcPr marL="80487" marR="80487" marT="40243" marB="40243"/>
                </a:tc>
                <a:tc>
                  <a:txBody>
                    <a:bodyPr/>
                    <a:lstStyle/>
                    <a:p>
                      <a:r>
                        <a:rPr lang="en-US" sz="1600" kern="1200">
                          <a:solidFill>
                            <a:schemeClr val="dk1"/>
                          </a:solidFill>
                          <a:effectLst/>
                        </a:rPr>
                        <a:t>1.000000 </a:t>
                      </a:r>
                      <a:endParaRPr lang="en-IN" sz="1600"/>
                    </a:p>
                  </a:txBody>
                  <a:tcPr marL="80487" marR="80487" marT="40243" marB="40243"/>
                </a:tc>
                <a:tc>
                  <a:txBody>
                    <a:bodyPr/>
                    <a:lstStyle/>
                    <a:p>
                      <a:r>
                        <a:rPr lang="en-US" sz="1600" kern="1200">
                          <a:solidFill>
                            <a:schemeClr val="dk1"/>
                          </a:solidFill>
                          <a:effectLst/>
                        </a:rPr>
                        <a:t>0.9349315</a:t>
                      </a:r>
                      <a:endParaRPr lang="en-IN" sz="1600"/>
                    </a:p>
                  </a:txBody>
                  <a:tcPr marL="80487" marR="80487" marT="40243" marB="40243"/>
                </a:tc>
                <a:extLst>
                  <a:ext uri="{0D108BD9-81ED-4DB2-BD59-A6C34878D82A}">
                    <a16:rowId xmlns:a16="http://schemas.microsoft.com/office/drawing/2014/main" val="3240729731"/>
                  </a:ext>
                </a:extLst>
              </a:tr>
              <a:tr h="614861">
                <a:tc>
                  <a:txBody>
                    <a:bodyPr/>
                    <a:lstStyle/>
                    <a:p>
                      <a:r>
                        <a:rPr lang="en-IN" sz="1600"/>
                        <a:t>2. Decision Tree</a:t>
                      </a:r>
                    </a:p>
                  </a:txBody>
                  <a:tcPr marL="80487" marR="80487" marT="40243" marB="40243"/>
                </a:tc>
                <a:tc>
                  <a:txBody>
                    <a:bodyPr/>
                    <a:lstStyle/>
                    <a:p>
                      <a:r>
                        <a:rPr lang="en-US" sz="1600" kern="1200">
                          <a:solidFill>
                            <a:schemeClr val="dk1"/>
                          </a:solidFill>
                          <a:effectLst/>
                        </a:rPr>
                        <a:t>0.9391026 </a:t>
                      </a:r>
                      <a:endParaRPr lang="en-IN" sz="1600"/>
                    </a:p>
                  </a:txBody>
                  <a:tcPr marL="80487" marR="80487" marT="40243" marB="40243"/>
                </a:tc>
                <a:tc>
                  <a:txBody>
                    <a:bodyPr/>
                    <a:lstStyle/>
                    <a:p>
                      <a:r>
                        <a:rPr lang="en-US" sz="1600" kern="1200">
                          <a:solidFill>
                            <a:schemeClr val="dk1"/>
                          </a:solidFill>
                          <a:effectLst/>
                        </a:rPr>
                        <a:t>0.9471831 </a:t>
                      </a:r>
                      <a:endParaRPr lang="en-IN" sz="1600"/>
                    </a:p>
                  </a:txBody>
                  <a:tcPr marL="80487" marR="80487" marT="40243" marB="40243"/>
                </a:tc>
                <a:tc>
                  <a:txBody>
                    <a:bodyPr/>
                    <a:lstStyle/>
                    <a:p>
                      <a:r>
                        <a:rPr lang="en-US" sz="1600" kern="1200">
                          <a:solidFill>
                            <a:schemeClr val="dk1"/>
                          </a:solidFill>
                          <a:effectLst/>
                        </a:rPr>
                        <a:t>0.985348 </a:t>
                      </a:r>
                      <a:endParaRPr lang="en-IN" sz="1600"/>
                    </a:p>
                  </a:txBody>
                  <a:tcPr marL="80487" marR="80487" marT="40243" marB="40243"/>
                </a:tc>
                <a:tc>
                  <a:txBody>
                    <a:bodyPr/>
                    <a:lstStyle/>
                    <a:p>
                      <a:r>
                        <a:rPr lang="en-US" sz="1600" kern="1200">
                          <a:solidFill>
                            <a:schemeClr val="dk1"/>
                          </a:solidFill>
                          <a:effectLst/>
                        </a:rPr>
                        <a:t>0.9658887</a:t>
                      </a:r>
                      <a:endParaRPr lang="en-IN" sz="1600"/>
                    </a:p>
                  </a:txBody>
                  <a:tcPr marL="80487" marR="80487" marT="40243" marB="40243"/>
                </a:tc>
                <a:extLst>
                  <a:ext uri="{0D108BD9-81ED-4DB2-BD59-A6C34878D82A}">
                    <a16:rowId xmlns:a16="http://schemas.microsoft.com/office/drawing/2014/main" val="495849051"/>
                  </a:ext>
                </a:extLst>
              </a:tr>
            </a:tbl>
          </a:graphicData>
        </a:graphic>
      </p:graphicFrame>
    </p:spTree>
    <p:extLst>
      <p:ext uri="{BB962C8B-B14F-4D97-AF65-F5344CB8AC3E}">
        <p14:creationId xmlns:p14="http://schemas.microsoft.com/office/powerpoint/2010/main" val="44341141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E5D4A15D-C852-47D7-A7E3-7F8FEE9FCA9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7" name="Rectangle 16">
              <a:extLst>
                <a:ext uri="{FF2B5EF4-FFF2-40B4-BE49-F238E27FC236}">
                  <a16:creationId xmlns:a16="http://schemas.microsoft.com/office/drawing/2014/main" id="{C06AA6A2-9E5B-46E6-82B0-8FC1CA7231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8" name="Oval 17">
              <a:extLst>
                <a:ext uri="{FF2B5EF4-FFF2-40B4-BE49-F238E27FC236}">
                  <a16:creationId xmlns:a16="http://schemas.microsoft.com/office/drawing/2014/main" id="{11E7C01A-5F5B-4E17-B91B-26FA9ADB54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9" name="Oval 18">
              <a:extLst>
                <a:ext uri="{FF2B5EF4-FFF2-40B4-BE49-F238E27FC236}">
                  <a16:creationId xmlns:a16="http://schemas.microsoft.com/office/drawing/2014/main" id="{71DA43BF-6FE1-458D-A112-1687677B00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0" name="Oval 19">
              <a:extLst>
                <a:ext uri="{FF2B5EF4-FFF2-40B4-BE49-F238E27FC236}">
                  <a16:creationId xmlns:a16="http://schemas.microsoft.com/office/drawing/2014/main" id="{FAA5FF03-83FF-43B9-B66B-5FD05A9589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1" name="Oval 20">
              <a:extLst>
                <a:ext uri="{FF2B5EF4-FFF2-40B4-BE49-F238E27FC236}">
                  <a16:creationId xmlns:a16="http://schemas.microsoft.com/office/drawing/2014/main" id="{BC4D7AA7-0424-4C72-AE55-4B413DD47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2" name="Oval 21">
              <a:extLst>
                <a:ext uri="{FF2B5EF4-FFF2-40B4-BE49-F238E27FC236}">
                  <a16:creationId xmlns:a16="http://schemas.microsoft.com/office/drawing/2014/main" id="{BC2D80F1-5DC4-4396-B0E1-C774E82EC7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3" name="Freeform 5">
              <a:extLst>
                <a:ext uri="{FF2B5EF4-FFF2-40B4-BE49-F238E27FC236}">
                  <a16:creationId xmlns:a16="http://schemas.microsoft.com/office/drawing/2014/main" id="{48171057-920A-4188-A18E-97D710A35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24" name="Freeform 5">
              <a:extLst>
                <a:ext uri="{FF2B5EF4-FFF2-40B4-BE49-F238E27FC236}">
                  <a16:creationId xmlns:a16="http://schemas.microsoft.com/office/drawing/2014/main" id="{1C871B74-1D69-47F0-A28D-8F3454779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IN"/>
            </a:p>
          </p:txBody>
        </p:sp>
        <p:sp>
          <p:nvSpPr>
            <p:cNvPr id="25" name="Freeform 5">
              <a:extLst>
                <a:ext uri="{FF2B5EF4-FFF2-40B4-BE49-F238E27FC236}">
                  <a16:creationId xmlns:a16="http://schemas.microsoft.com/office/drawing/2014/main" id="{63001BDC-368C-49CC-9F3F-EAF38A0A49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7" name="Rectangle 26">
            <a:extLst>
              <a:ext uri="{FF2B5EF4-FFF2-40B4-BE49-F238E27FC236}">
                <a16:creationId xmlns:a16="http://schemas.microsoft.com/office/drawing/2014/main" id="{6288FC2F-B192-42B2-90BE-517E1039BE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29" name="Rectangle 28">
            <a:extLst>
              <a:ext uri="{FF2B5EF4-FFF2-40B4-BE49-F238E27FC236}">
                <a16:creationId xmlns:a16="http://schemas.microsoft.com/office/drawing/2014/main" id="{10DC0F2C-5C27-4EC6-9754-B361B0C72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9E77E138-7645-4D07-B09A-9F3642A685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0"/>
            <a:ext cx="12192000" cy="6858000"/>
            <a:chOff x="0" y="0"/>
            <a:chExt cx="12192000" cy="6858000"/>
          </a:xfrm>
        </p:grpSpPr>
        <p:sp>
          <p:nvSpPr>
            <p:cNvPr id="32" name="Rectangle 31">
              <a:extLst>
                <a:ext uri="{FF2B5EF4-FFF2-40B4-BE49-F238E27FC236}">
                  <a16:creationId xmlns:a16="http://schemas.microsoft.com/office/drawing/2014/main" id="{A56C5CFB-285C-4778-978B-B23EF471F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33" name="Oval 32">
              <a:extLst>
                <a:ext uri="{FF2B5EF4-FFF2-40B4-BE49-F238E27FC236}">
                  <a16:creationId xmlns:a16="http://schemas.microsoft.com/office/drawing/2014/main" id="{50C4BFD8-0A80-40F1-9F9B-E9981F6B7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4" name="Oval 33">
              <a:extLst>
                <a:ext uri="{FF2B5EF4-FFF2-40B4-BE49-F238E27FC236}">
                  <a16:creationId xmlns:a16="http://schemas.microsoft.com/office/drawing/2014/main" id="{6F080229-11A6-48C1-B5FC-010FF29E7E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5" name="Oval 34">
              <a:extLst>
                <a:ext uri="{FF2B5EF4-FFF2-40B4-BE49-F238E27FC236}">
                  <a16:creationId xmlns:a16="http://schemas.microsoft.com/office/drawing/2014/main" id="{434F3838-F7FD-4275-8FE5-11B53CF38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6" name="Oval 35">
              <a:extLst>
                <a:ext uri="{FF2B5EF4-FFF2-40B4-BE49-F238E27FC236}">
                  <a16:creationId xmlns:a16="http://schemas.microsoft.com/office/drawing/2014/main" id="{0014878A-F933-408B-A8C5-8853A9EB4D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7" name="Oval 36">
              <a:extLst>
                <a:ext uri="{FF2B5EF4-FFF2-40B4-BE49-F238E27FC236}">
                  <a16:creationId xmlns:a16="http://schemas.microsoft.com/office/drawing/2014/main" id="{A4358457-400C-407C-B1C7-322E3A951B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8" name="Freeform 5">
              <a:extLst>
                <a:ext uri="{FF2B5EF4-FFF2-40B4-BE49-F238E27FC236}">
                  <a16:creationId xmlns:a16="http://schemas.microsoft.com/office/drawing/2014/main" id="{BB5C445F-93DC-425D-8531-0B9FF4434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39" name="Freeform 5">
              <a:extLst>
                <a:ext uri="{FF2B5EF4-FFF2-40B4-BE49-F238E27FC236}">
                  <a16:creationId xmlns:a16="http://schemas.microsoft.com/office/drawing/2014/main" id="{FD7CA6C4-0411-42B4-9084-F7340B42A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IN"/>
            </a:p>
          </p:txBody>
        </p:sp>
        <p:sp>
          <p:nvSpPr>
            <p:cNvPr id="40" name="Freeform 5">
              <a:extLst>
                <a:ext uri="{FF2B5EF4-FFF2-40B4-BE49-F238E27FC236}">
                  <a16:creationId xmlns:a16="http://schemas.microsoft.com/office/drawing/2014/main" id="{B0122352-D2A8-463A-98F7-51B4C4409D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 name="Title 1">
            <a:extLst>
              <a:ext uri="{FF2B5EF4-FFF2-40B4-BE49-F238E27FC236}">
                <a16:creationId xmlns:a16="http://schemas.microsoft.com/office/drawing/2014/main" id="{7C6A6D9A-0193-FC2F-901D-58567952417B}"/>
              </a:ext>
            </a:extLst>
          </p:cNvPr>
          <p:cNvSpPr>
            <a:spLocks noGrp="1"/>
          </p:cNvSpPr>
          <p:nvPr>
            <p:ph type="title"/>
          </p:nvPr>
        </p:nvSpPr>
        <p:spPr>
          <a:xfrm>
            <a:off x="1154954" y="5385410"/>
            <a:ext cx="8761413" cy="706964"/>
          </a:xfrm>
        </p:spPr>
        <p:txBody>
          <a:bodyPr vert="horz" lIns="91440" tIns="45720" rIns="91440" bIns="45720" rtlCol="0" anchor="ctr">
            <a:normAutofit/>
          </a:bodyPr>
          <a:lstStyle/>
          <a:p>
            <a:r>
              <a:rPr lang="en-US">
                <a:solidFill>
                  <a:srgbClr val="EBEBEB"/>
                </a:solidFill>
              </a:rPr>
              <a:t>Findings</a:t>
            </a:r>
          </a:p>
        </p:txBody>
      </p:sp>
      <p:sp>
        <p:nvSpPr>
          <p:cNvPr id="42" name="Rectangle 41">
            <a:extLst>
              <a:ext uri="{FF2B5EF4-FFF2-40B4-BE49-F238E27FC236}">
                <a16:creationId xmlns:a16="http://schemas.microsoft.com/office/drawing/2014/main" id="{8F6A0E89-562A-4A9E-98AC-2BA897ABB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8" name="Text Placeholder 7">
            <a:extLst>
              <a:ext uri="{FF2B5EF4-FFF2-40B4-BE49-F238E27FC236}">
                <a16:creationId xmlns:a16="http://schemas.microsoft.com/office/drawing/2014/main" id="{7348B48A-961F-39A6-98D8-95D4A3142320}"/>
              </a:ext>
            </a:extLst>
          </p:cNvPr>
          <p:cNvSpPr>
            <a:spLocks/>
          </p:cNvSpPr>
          <p:nvPr/>
        </p:nvSpPr>
        <p:spPr>
          <a:xfrm>
            <a:off x="7966572" y="2768110"/>
            <a:ext cx="3300984" cy="3023089"/>
          </a:xfrm>
          <a:prstGeom prst="rect">
            <a:avLst/>
          </a:prstGeom>
        </p:spPr>
        <p:txBody>
          <a:bodyPr/>
          <a:lstStyle/>
          <a:p>
            <a:endParaRPr lang="en-IN" dirty="0"/>
          </a:p>
        </p:txBody>
      </p:sp>
      <p:sp>
        <p:nvSpPr>
          <p:cNvPr id="3" name="Text Placeholder 2">
            <a:extLst>
              <a:ext uri="{FF2B5EF4-FFF2-40B4-BE49-F238E27FC236}">
                <a16:creationId xmlns:a16="http://schemas.microsoft.com/office/drawing/2014/main" id="{20F57FDD-9CD5-9C6F-20BE-4173A5709A2B}"/>
              </a:ext>
            </a:extLst>
          </p:cNvPr>
          <p:cNvSpPr>
            <a:spLocks/>
          </p:cNvSpPr>
          <p:nvPr/>
        </p:nvSpPr>
        <p:spPr>
          <a:xfrm>
            <a:off x="2836405" y="1164592"/>
            <a:ext cx="2080758" cy="1106885"/>
          </a:xfrm>
          <a:prstGeom prst="rect">
            <a:avLst/>
          </a:prstGeom>
        </p:spPr>
        <p:txBody>
          <a:bodyPr/>
          <a:lstStyle/>
          <a:p>
            <a:pPr defTabSz="570586"/>
            <a:r>
              <a:rPr lang="en-US" sz="1248" b="1" kern="1200">
                <a:solidFill>
                  <a:schemeClr val="tx1"/>
                </a:solidFill>
                <a:latin typeface="+mn-lt"/>
                <a:ea typeface="+mn-ea"/>
                <a:cs typeface="+mn-cs"/>
              </a:rPr>
              <a:t>Year-wise improvement:</a:t>
            </a:r>
            <a:r>
              <a:rPr lang="en-US" sz="1248" kern="1200">
                <a:solidFill>
                  <a:schemeClr val="tx1"/>
                </a:solidFill>
                <a:latin typeface="+mn-lt"/>
                <a:ea typeface="+mn-ea"/>
                <a:cs typeface="+mn-cs"/>
              </a:rPr>
              <a:t> Delays decreased from 2021 to 2023, suggesting successful strategies to improve departure times.</a:t>
            </a:r>
            <a:endParaRPr lang="en-IN" sz="2000"/>
          </a:p>
        </p:txBody>
      </p:sp>
      <p:sp>
        <p:nvSpPr>
          <p:cNvPr id="5" name="Text Placeholder 4">
            <a:extLst>
              <a:ext uri="{FF2B5EF4-FFF2-40B4-BE49-F238E27FC236}">
                <a16:creationId xmlns:a16="http://schemas.microsoft.com/office/drawing/2014/main" id="{D17CF83D-7E06-29D9-F42C-B849C8F89CCF}"/>
              </a:ext>
            </a:extLst>
          </p:cNvPr>
          <p:cNvSpPr>
            <a:spLocks/>
          </p:cNvSpPr>
          <p:nvPr/>
        </p:nvSpPr>
        <p:spPr>
          <a:xfrm>
            <a:off x="5063361" y="1164593"/>
            <a:ext cx="2080758" cy="1106885"/>
          </a:xfrm>
          <a:prstGeom prst="rect">
            <a:avLst/>
          </a:prstGeom>
        </p:spPr>
        <p:txBody>
          <a:bodyPr/>
          <a:lstStyle/>
          <a:p>
            <a:pPr defTabSz="570586"/>
            <a:r>
              <a:rPr lang="en-US" sz="1248" b="1" kern="1200">
                <a:solidFill>
                  <a:schemeClr val="tx1"/>
                </a:solidFill>
                <a:latin typeface="+mn-lt"/>
                <a:ea typeface="+mn-ea"/>
                <a:cs typeface="+mn-cs"/>
              </a:rPr>
              <a:t>Carrier discrepancies:</a:t>
            </a:r>
            <a:r>
              <a:rPr lang="en-US" sz="1248" kern="1200">
                <a:solidFill>
                  <a:schemeClr val="tx1"/>
                </a:solidFill>
                <a:latin typeface="+mn-lt"/>
                <a:ea typeface="+mn-ea"/>
                <a:cs typeface="+mn-cs"/>
              </a:rPr>
              <a:t> Airlines like SkyWest had higher delays, highlighting areas for improved efficiency.</a:t>
            </a:r>
            <a:endParaRPr lang="en-IN" sz="2000"/>
          </a:p>
        </p:txBody>
      </p:sp>
      <p:sp>
        <p:nvSpPr>
          <p:cNvPr id="7" name="Text Placeholder 6">
            <a:extLst>
              <a:ext uri="{FF2B5EF4-FFF2-40B4-BE49-F238E27FC236}">
                <a16:creationId xmlns:a16="http://schemas.microsoft.com/office/drawing/2014/main" id="{A5B70F03-B67C-E2EF-F08D-6C2D513B83E5}"/>
              </a:ext>
            </a:extLst>
          </p:cNvPr>
          <p:cNvSpPr>
            <a:spLocks/>
          </p:cNvSpPr>
          <p:nvPr/>
        </p:nvSpPr>
        <p:spPr>
          <a:xfrm>
            <a:off x="7282087" y="1164592"/>
            <a:ext cx="2080758" cy="1106885"/>
          </a:xfrm>
          <a:prstGeom prst="rect">
            <a:avLst/>
          </a:prstGeom>
        </p:spPr>
        <p:txBody>
          <a:bodyPr/>
          <a:lstStyle/>
          <a:p>
            <a:pPr defTabSz="570586"/>
            <a:r>
              <a:rPr lang="en-US" sz="1248" b="1" kern="1200">
                <a:solidFill>
                  <a:schemeClr val="tx1"/>
                </a:solidFill>
                <a:latin typeface="+mn-lt"/>
                <a:ea typeface="+mn-ea"/>
                <a:cs typeface="+mn-cs"/>
              </a:rPr>
              <a:t>Reason breakdown:</a:t>
            </a:r>
            <a:r>
              <a:rPr lang="en-US" sz="1248" kern="1200">
                <a:solidFill>
                  <a:schemeClr val="tx1"/>
                </a:solidFill>
                <a:latin typeface="+mn-lt"/>
                <a:ea typeface="+mn-ea"/>
                <a:cs typeface="+mn-cs"/>
              </a:rPr>
              <a:t> Carrier issues were the biggest culprit, followed by weather and National Airspace System delays.</a:t>
            </a:r>
            <a:endParaRPr lang="en-IN" sz="2000"/>
          </a:p>
        </p:txBody>
      </p:sp>
      <p:pic>
        <p:nvPicPr>
          <p:cNvPr id="9" name="Picture">
            <a:extLst>
              <a:ext uri="{FF2B5EF4-FFF2-40B4-BE49-F238E27FC236}">
                <a16:creationId xmlns:a16="http://schemas.microsoft.com/office/drawing/2014/main" id="{7A3918B7-8FEE-CCBC-7E10-85AFF56C52B6}"/>
              </a:ext>
            </a:extLst>
          </p:cNvPr>
          <p:cNvPicPr/>
          <p:nvPr/>
        </p:nvPicPr>
        <p:blipFill>
          <a:blip r:embed="rId3"/>
          <a:stretch>
            <a:fillRect/>
          </a:stretch>
        </p:blipFill>
        <p:spPr bwMode="auto">
          <a:xfrm>
            <a:off x="2843118" y="2345464"/>
            <a:ext cx="2074045" cy="1905589"/>
          </a:xfrm>
          <a:prstGeom prst="rect">
            <a:avLst/>
          </a:prstGeom>
          <a:noFill/>
          <a:ln w="9525">
            <a:noFill/>
            <a:headEnd/>
            <a:tailEnd/>
          </a:ln>
        </p:spPr>
      </p:pic>
      <p:pic>
        <p:nvPicPr>
          <p:cNvPr id="10" name="Picture">
            <a:extLst>
              <a:ext uri="{FF2B5EF4-FFF2-40B4-BE49-F238E27FC236}">
                <a16:creationId xmlns:a16="http://schemas.microsoft.com/office/drawing/2014/main" id="{B8793B11-8BB5-E5E9-857A-F084AA9920FD}"/>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5058457" y="2345462"/>
            <a:ext cx="2085662" cy="1905590"/>
          </a:xfrm>
          <a:prstGeom prst="rect">
            <a:avLst/>
          </a:prstGeom>
          <a:noFill/>
          <a:ln w="9525">
            <a:noFill/>
            <a:headEnd/>
            <a:tailEnd/>
          </a:ln>
        </p:spPr>
      </p:pic>
      <p:pic>
        <p:nvPicPr>
          <p:cNvPr id="11" name="Picture">
            <a:extLst>
              <a:ext uri="{FF2B5EF4-FFF2-40B4-BE49-F238E27FC236}">
                <a16:creationId xmlns:a16="http://schemas.microsoft.com/office/drawing/2014/main" id="{E08E6C72-2D49-907C-5AE6-648B4071DA3D}"/>
              </a:ext>
            </a:extLst>
          </p:cNvPr>
          <p:cNvPicPr/>
          <p:nvPr/>
        </p:nvPicPr>
        <p:blipFill>
          <a:blip r:embed="rId5"/>
          <a:stretch>
            <a:fillRect/>
          </a:stretch>
        </p:blipFill>
        <p:spPr bwMode="auto">
          <a:xfrm>
            <a:off x="7286990" y="2345461"/>
            <a:ext cx="2075853" cy="1905591"/>
          </a:xfrm>
          <a:prstGeom prst="rect">
            <a:avLst/>
          </a:prstGeom>
          <a:noFill/>
          <a:ln w="9525">
            <a:noFill/>
            <a:headEnd/>
            <a:tailEnd/>
          </a:ln>
        </p:spPr>
      </p:pic>
    </p:spTree>
    <p:extLst>
      <p:ext uri="{BB962C8B-B14F-4D97-AF65-F5344CB8AC3E}">
        <p14:creationId xmlns:p14="http://schemas.microsoft.com/office/powerpoint/2010/main" val="1176989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9" name="Rectangle 2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31" name="Oval 30">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3" name="Oval 32">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5" name="Oval 34">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6" name="Oval 35">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7" name="Oval 36">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8"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39"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IN"/>
            </a:p>
          </p:txBody>
        </p:sp>
        <p:sp>
          <p:nvSpPr>
            <p:cNvPr id="40"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41" name="Rectangle 40">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2" name="Rectangle 41">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txBody>
          <a:bodyPr/>
          <a:lstStyle/>
          <a:p>
            <a:endParaRPr lang="en-IN"/>
          </a:p>
        </p:txBody>
      </p:sp>
      <p:sp>
        <p:nvSpPr>
          <p:cNvPr id="26"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IN"/>
          </a:p>
        </p:txBody>
      </p:sp>
      <p:sp>
        <p:nvSpPr>
          <p:cNvPr id="28"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txBody>
          <a:bodyPr/>
          <a:lstStyle/>
          <a:p>
            <a:endParaRPr lang="en-IN"/>
          </a:p>
        </p:txBody>
      </p:sp>
      <p:sp>
        <p:nvSpPr>
          <p:cNvPr id="2" name="Title 1">
            <a:extLst>
              <a:ext uri="{FF2B5EF4-FFF2-40B4-BE49-F238E27FC236}">
                <a16:creationId xmlns:a16="http://schemas.microsoft.com/office/drawing/2014/main" id="{7157CA94-54D0-2F55-F1F0-E2792F11F841}"/>
              </a:ext>
            </a:extLst>
          </p:cNvPr>
          <p:cNvSpPr>
            <a:spLocks noGrp="1"/>
          </p:cNvSpPr>
          <p:nvPr>
            <p:ph type="title"/>
          </p:nvPr>
        </p:nvSpPr>
        <p:spPr>
          <a:xfrm>
            <a:off x="639098" y="629265"/>
            <a:ext cx="6072776" cy="1622322"/>
          </a:xfrm>
        </p:spPr>
        <p:txBody>
          <a:bodyPr vert="horz" lIns="91440" tIns="45720" rIns="91440" bIns="45720" rtlCol="0" anchor="ctr">
            <a:normAutofit/>
          </a:bodyPr>
          <a:lstStyle/>
          <a:p>
            <a:pPr>
              <a:lnSpc>
                <a:spcPct val="90000"/>
              </a:lnSpc>
            </a:pPr>
            <a:r>
              <a:rPr lang="en-US" sz="3600">
                <a:solidFill>
                  <a:srgbClr val="FFFFFF"/>
                </a:solidFill>
              </a:rPr>
              <a:t>Implications and Strategies</a:t>
            </a:r>
            <a:br>
              <a:rPr lang="en-US" sz="3600">
                <a:solidFill>
                  <a:srgbClr val="FFFFFF"/>
                </a:solidFill>
              </a:rPr>
            </a:br>
            <a:endParaRPr lang="en-US" sz="3600">
              <a:solidFill>
                <a:srgbClr val="FFFFFF"/>
              </a:solidFill>
            </a:endParaRPr>
          </a:p>
        </p:txBody>
      </p:sp>
      <p:pic>
        <p:nvPicPr>
          <p:cNvPr id="5" name="Picture 4" descr="A large airplane on the runway&#10;&#10;Description automatically generated">
            <a:extLst>
              <a:ext uri="{FF2B5EF4-FFF2-40B4-BE49-F238E27FC236}">
                <a16:creationId xmlns:a16="http://schemas.microsoft.com/office/drawing/2014/main" id="{B3C63589-92AA-70BF-E804-F0285C7CC72D}"/>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3138" r="18353" b="1"/>
          <a:stretch/>
        </p:blipFill>
        <p:spPr>
          <a:xfrm>
            <a:off x="6774511" y="480060"/>
            <a:ext cx="4929808" cy="589788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p:spPr>
      </p:pic>
      <p:sp>
        <p:nvSpPr>
          <p:cNvPr id="30" name="Rectangle 29">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2" name="Oval 31">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4" name="Oval 33">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 name="Text Placeholder 2">
            <a:extLst>
              <a:ext uri="{FF2B5EF4-FFF2-40B4-BE49-F238E27FC236}">
                <a16:creationId xmlns:a16="http://schemas.microsoft.com/office/drawing/2014/main" id="{708EC7A1-79E7-6F44-0D55-40BAAC7EC4DB}"/>
              </a:ext>
            </a:extLst>
          </p:cNvPr>
          <p:cNvSpPr>
            <a:spLocks noGrp="1"/>
          </p:cNvSpPr>
          <p:nvPr>
            <p:ph type="body" sz="half" idx="2"/>
          </p:nvPr>
        </p:nvSpPr>
        <p:spPr>
          <a:xfrm>
            <a:off x="639098" y="1865612"/>
            <a:ext cx="6072776" cy="4364863"/>
          </a:xfrm>
        </p:spPr>
        <p:txBody>
          <a:bodyPr vert="horz" lIns="91440" tIns="45720" rIns="91440" bIns="45720" rtlCol="0" anchor="ctr">
            <a:noAutofit/>
          </a:bodyPr>
          <a:lstStyle/>
          <a:p>
            <a:pPr algn="l">
              <a:lnSpc>
                <a:spcPct val="90000"/>
              </a:lnSpc>
              <a:buFont typeface="Wingdings 3" charset="2"/>
              <a:buChar char=""/>
            </a:pPr>
            <a:r>
              <a:rPr lang="en-US" dirty="0">
                <a:solidFill>
                  <a:srgbClr val="FFFFFF"/>
                </a:solidFill>
              </a:rPr>
              <a:t>Implications:</a:t>
            </a:r>
          </a:p>
          <a:p>
            <a:pPr algn="l">
              <a:lnSpc>
                <a:spcPct val="90000"/>
              </a:lnSpc>
              <a:buFont typeface="Wingdings 3" charset="2"/>
              <a:buChar char=""/>
            </a:pPr>
            <a:r>
              <a:rPr lang="en-US" dirty="0">
                <a:solidFill>
                  <a:srgbClr val="FFFFFF"/>
                </a:solidFill>
              </a:rPr>
              <a:t>The findings emphasize the importance of data-driven decision-making for airlines and aviation authorities. Understanding delay factors enables targeted strategies to enhance operational efficiency and passenger experience.</a:t>
            </a:r>
          </a:p>
          <a:p>
            <a:pPr algn="l">
              <a:lnSpc>
                <a:spcPct val="90000"/>
              </a:lnSpc>
              <a:buFont typeface="Wingdings 3" charset="2"/>
              <a:buChar char=""/>
            </a:pPr>
            <a:r>
              <a:rPr lang="en-US" dirty="0">
                <a:solidFill>
                  <a:srgbClr val="FFFFFF"/>
                </a:solidFill>
              </a:rPr>
              <a:t>Strategies:</a:t>
            </a:r>
          </a:p>
          <a:p>
            <a:pPr algn="l">
              <a:lnSpc>
                <a:spcPct val="90000"/>
              </a:lnSpc>
              <a:buFont typeface="Wingdings 3" charset="2"/>
              <a:buChar char=""/>
            </a:pPr>
            <a:r>
              <a:rPr lang="en-US" dirty="0">
                <a:solidFill>
                  <a:srgbClr val="FFFFFF"/>
                </a:solidFill>
              </a:rPr>
              <a:t>1. Enhance Operational Efficiency</a:t>
            </a:r>
          </a:p>
          <a:p>
            <a:pPr algn="l">
              <a:lnSpc>
                <a:spcPct val="90000"/>
              </a:lnSpc>
              <a:buFont typeface="Wingdings 3" charset="2"/>
              <a:buChar char=""/>
            </a:pPr>
            <a:r>
              <a:rPr lang="en-US" dirty="0">
                <a:solidFill>
                  <a:srgbClr val="FFFFFF"/>
                </a:solidFill>
              </a:rPr>
              <a:t>2. Improve Weather Forecasting</a:t>
            </a:r>
          </a:p>
          <a:p>
            <a:pPr algn="l">
              <a:lnSpc>
                <a:spcPct val="90000"/>
              </a:lnSpc>
              <a:buFont typeface="Wingdings 3" charset="2"/>
              <a:buChar char=""/>
            </a:pPr>
            <a:r>
              <a:rPr lang="en-US" dirty="0">
                <a:solidFill>
                  <a:srgbClr val="FFFFFF"/>
                </a:solidFill>
              </a:rPr>
              <a:t>3. Implement Predictive Maintenance</a:t>
            </a:r>
          </a:p>
          <a:p>
            <a:pPr algn="l">
              <a:lnSpc>
                <a:spcPct val="90000"/>
              </a:lnSpc>
              <a:buFont typeface="Wingdings 3" charset="2"/>
              <a:buChar char=""/>
            </a:pPr>
            <a:r>
              <a:rPr lang="en-US" dirty="0">
                <a:solidFill>
                  <a:srgbClr val="FFFFFF"/>
                </a:solidFill>
              </a:rPr>
              <a:t>4. Optimize Airspace Management</a:t>
            </a:r>
          </a:p>
          <a:p>
            <a:pPr algn="l">
              <a:lnSpc>
                <a:spcPct val="90000"/>
              </a:lnSpc>
              <a:buFont typeface="Wingdings 3" charset="2"/>
              <a:buChar char=""/>
            </a:pPr>
            <a:r>
              <a:rPr lang="en-US" dirty="0">
                <a:solidFill>
                  <a:srgbClr val="FFFFFF"/>
                </a:solidFill>
              </a:rPr>
              <a:t>5. Enhance Communication and Coordination</a:t>
            </a:r>
          </a:p>
          <a:p>
            <a:pPr algn="l">
              <a:lnSpc>
                <a:spcPct val="90000"/>
              </a:lnSpc>
              <a:buFont typeface="Wingdings 3" charset="2"/>
              <a:buChar char=""/>
            </a:pPr>
            <a:r>
              <a:rPr lang="en-US" dirty="0">
                <a:solidFill>
                  <a:srgbClr val="FFFFFF"/>
                </a:solidFill>
              </a:rPr>
              <a:t>Implementing these strategies can mitigate delays, improve passenger satisfaction, and enhance overall flight operations efficiency.</a:t>
            </a:r>
          </a:p>
        </p:txBody>
      </p:sp>
      <p:sp>
        <p:nvSpPr>
          <p:cNvPr id="6" name="TextBox 5">
            <a:extLst>
              <a:ext uri="{FF2B5EF4-FFF2-40B4-BE49-F238E27FC236}">
                <a16:creationId xmlns:a16="http://schemas.microsoft.com/office/drawing/2014/main" id="{2AB065F8-5E50-C789-146B-4C5FE1AF12FC}"/>
              </a:ext>
            </a:extLst>
          </p:cNvPr>
          <p:cNvSpPr txBox="1"/>
          <p:nvPr/>
        </p:nvSpPr>
        <p:spPr>
          <a:xfrm>
            <a:off x="9511459" y="6657945"/>
            <a:ext cx="2680541"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4" tooltip="http://commons.wikimedia.org/wiki/File:Airbus_A310-324,_Singapore_Airlines_AN0118392.jpg">
                  <a:extLst>
                    <a:ext uri="{A12FA001-AC4F-418D-AE19-62706E023703}">
                      <ahyp:hlinkClr xmlns:ahyp="http://schemas.microsoft.com/office/drawing/2018/hyperlinkcolor" val="tx"/>
                    </a:ext>
                  </a:extLst>
                </a:hlinkClick>
              </a:rPr>
              <a:t>This Photo</a:t>
            </a:r>
            <a:r>
              <a:rPr lang="en-IN" sz="700">
                <a:solidFill>
                  <a:srgbClr val="FFFFFF"/>
                </a:solidFill>
              </a:rPr>
              <a:t> by Unknown Author is licensed under </a:t>
            </a:r>
            <a:r>
              <a:rPr lang="en-IN" sz="70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en-IN" sz="700">
              <a:solidFill>
                <a:srgbClr val="FFFFFF"/>
              </a:solidFill>
            </a:endParaRPr>
          </a:p>
        </p:txBody>
      </p:sp>
    </p:spTree>
    <p:extLst>
      <p:ext uri="{BB962C8B-B14F-4D97-AF65-F5344CB8AC3E}">
        <p14:creationId xmlns:p14="http://schemas.microsoft.com/office/powerpoint/2010/main" val="82925556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0" name="Rectangle 9">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1"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13" name="Rectangle 12">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grpSp>
        <p:nvGrpSpPr>
          <p:cNvPr id="15" name="Group 14">
            <a:extLst>
              <a:ext uri="{FF2B5EF4-FFF2-40B4-BE49-F238E27FC236}">
                <a16:creationId xmlns:a16="http://schemas.microsoft.com/office/drawing/2014/main" id="{260EE1B3-DDB2-44D7-943C-63D9CEF273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6" name="Rectangle 15">
              <a:extLst>
                <a:ext uri="{FF2B5EF4-FFF2-40B4-BE49-F238E27FC236}">
                  <a16:creationId xmlns:a16="http://schemas.microsoft.com/office/drawing/2014/main" id="{072909CE-AD29-4CE7-A9A7-05D21672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7" name="Freeform 5">
              <a:extLst>
                <a:ext uri="{FF2B5EF4-FFF2-40B4-BE49-F238E27FC236}">
                  <a16:creationId xmlns:a16="http://schemas.microsoft.com/office/drawing/2014/main" id="{B8DBF1C0-B8F1-4AAC-8704-256BA0E9D6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pic>
        <p:nvPicPr>
          <p:cNvPr id="4" name="Picture 3" descr="Plane on tarmac">
            <a:extLst>
              <a:ext uri="{FF2B5EF4-FFF2-40B4-BE49-F238E27FC236}">
                <a16:creationId xmlns:a16="http://schemas.microsoft.com/office/drawing/2014/main" id="{21685F7A-F815-B1B4-84CD-6CDA31AF13E8}"/>
              </a:ext>
            </a:extLst>
          </p:cNvPr>
          <p:cNvPicPr>
            <a:picLocks noChangeAspect="1"/>
          </p:cNvPicPr>
          <p:nvPr/>
        </p:nvPicPr>
        <p:blipFill rotWithShape="1">
          <a:blip r:embed="rId3">
            <a:duotone>
              <a:prstClr val="black"/>
              <a:schemeClr val="accent5">
                <a:tint val="45000"/>
                <a:satMod val="400000"/>
              </a:schemeClr>
            </a:duotone>
            <a:alphaModFix amt="25000"/>
          </a:blip>
          <a:srcRect l="5063" t="22502" r="-1" b="2741"/>
          <a:stretch/>
        </p:blipFill>
        <p:spPr>
          <a:xfrm>
            <a:off x="474133" y="475488"/>
            <a:ext cx="11243734" cy="5909733"/>
          </a:xfrm>
          <a:prstGeom prst="rect">
            <a:avLst/>
          </a:prstGeom>
        </p:spPr>
      </p:pic>
      <p:sp>
        <p:nvSpPr>
          <p:cNvPr id="2" name="Title 1">
            <a:extLst>
              <a:ext uri="{FF2B5EF4-FFF2-40B4-BE49-F238E27FC236}">
                <a16:creationId xmlns:a16="http://schemas.microsoft.com/office/drawing/2014/main" id="{94EED1B3-D31D-B186-EA7F-AFA036969EF2}"/>
              </a:ext>
            </a:extLst>
          </p:cNvPr>
          <p:cNvSpPr>
            <a:spLocks noGrp="1"/>
          </p:cNvSpPr>
          <p:nvPr>
            <p:ph type="title"/>
          </p:nvPr>
        </p:nvSpPr>
        <p:spPr>
          <a:xfrm>
            <a:off x="1154954" y="1143000"/>
            <a:ext cx="8827245" cy="4284405"/>
          </a:xfrm>
        </p:spPr>
        <p:txBody>
          <a:bodyPr vert="horz" lIns="91440" tIns="45720" rIns="91440" bIns="45720" rtlCol="0" anchor="b">
            <a:noAutofit/>
          </a:bodyPr>
          <a:lstStyle/>
          <a:p>
            <a:pPr>
              <a:lnSpc>
                <a:spcPct val="90000"/>
              </a:lnSpc>
            </a:pPr>
            <a:r>
              <a:rPr lang="en-US" sz="2000" dirty="0" err="1"/>
              <a:t>Recommdations</a:t>
            </a:r>
            <a:r>
              <a:rPr lang="en-US" sz="2000" dirty="0"/>
              <a:t>:</a:t>
            </a:r>
            <a:br>
              <a:rPr lang="en-US" sz="2000" dirty="0"/>
            </a:br>
            <a:r>
              <a:rPr lang="en-US" sz="2000" dirty="0"/>
              <a:t>• Collaboration is key: Airlines and air traffic control need to work together to share data, plan schedules, and fix problems that cause delays.</a:t>
            </a:r>
            <a:br>
              <a:rPr lang="en-US" sz="2000" dirty="0"/>
            </a:br>
            <a:r>
              <a:rPr lang="en-US" sz="2000" dirty="0"/>
              <a:t>• Boost efficiency: Airlines can improve on-time performance by streamlining operations, managing crews better, and using new technology. This includes predicting and fixing problems before they delay flights.</a:t>
            </a:r>
            <a:br>
              <a:rPr lang="en-US" sz="2000" dirty="0"/>
            </a:br>
            <a:r>
              <a:rPr lang="en-US" sz="2000" dirty="0"/>
              <a:t>• Allocate resources wisely: Airlines should invest in keeping their planes in good shape, training staff, and improving airports. Air traffic control needs to manage airspace effectively and use modern systems to keep planes moving smoothly. </a:t>
            </a:r>
            <a:br>
              <a:rPr lang="en-US" sz="2000" dirty="0"/>
            </a:br>
            <a:endParaRPr lang="en-US" sz="2000" dirty="0"/>
          </a:p>
        </p:txBody>
      </p:sp>
      <p:sp>
        <p:nvSpPr>
          <p:cNvPr id="19" name="Rectangle 18">
            <a:extLst>
              <a:ext uri="{FF2B5EF4-FFF2-40B4-BE49-F238E27FC236}">
                <a16:creationId xmlns:a16="http://schemas.microsoft.com/office/drawing/2014/main" id="{B70F7E59-C971-4F55-8E3A-1E583B65F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Tree>
    <p:extLst>
      <p:ext uri="{BB962C8B-B14F-4D97-AF65-F5344CB8AC3E}">
        <p14:creationId xmlns:p14="http://schemas.microsoft.com/office/powerpoint/2010/main" val="3314241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2" name="Rectangle 11">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3" name="Oval 12">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4" name="Oval 13">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5" name="Oval 14">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6" name="Oval 15">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7" name="Oval 16">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8"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19"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IN"/>
            </a:p>
          </p:txBody>
        </p:sp>
        <p:sp>
          <p:nvSpPr>
            <p:cNvPr id="20"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2" name="Rectangle 21">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4" name="Rectangle 23">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txBody>
          <a:bodyPr/>
          <a:lstStyle/>
          <a:p>
            <a:endParaRPr lang="en-IN"/>
          </a:p>
        </p:txBody>
      </p:sp>
      <p:sp>
        <p:nvSpPr>
          <p:cNvPr id="26"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IN"/>
          </a:p>
        </p:txBody>
      </p:sp>
      <p:sp>
        <p:nvSpPr>
          <p:cNvPr id="28"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txBody>
          <a:bodyPr/>
          <a:lstStyle/>
          <a:p>
            <a:endParaRPr lang="en-IN"/>
          </a:p>
        </p:txBody>
      </p:sp>
      <p:sp>
        <p:nvSpPr>
          <p:cNvPr id="2" name="Title 1">
            <a:extLst>
              <a:ext uri="{FF2B5EF4-FFF2-40B4-BE49-F238E27FC236}">
                <a16:creationId xmlns:a16="http://schemas.microsoft.com/office/drawing/2014/main" id="{A31C80F5-5C43-DFCF-D741-9759E80DDA3B}"/>
              </a:ext>
            </a:extLst>
          </p:cNvPr>
          <p:cNvSpPr>
            <a:spLocks noGrp="1"/>
          </p:cNvSpPr>
          <p:nvPr>
            <p:ph type="title"/>
          </p:nvPr>
        </p:nvSpPr>
        <p:spPr>
          <a:xfrm>
            <a:off x="639098" y="629265"/>
            <a:ext cx="6072776" cy="1622322"/>
          </a:xfrm>
        </p:spPr>
        <p:txBody>
          <a:bodyPr vert="horz" lIns="91440" tIns="45720" rIns="91440" bIns="45720" rtlCol="0" anchor="ctr">
            <a:normAutofit/>
          </a:bodyPr>
          <a:lstStyle/>
          <a:p>
            <a:r>
              <a:rPr lang="en-US" sz="3600">
                <a:solidFill>
                  <a:srgbClr val="FFFFFF"/>
                </a:solidFill>
              </a:rPr>
              <a:t>Conclusion:</a:t>
            </a:r>
          </a:p>
        </p:txBody>
      </p:sp>
      <p:pic>
        <p:nvPicPr>
          <p:cNvPr id="6" name="Picture 5" descr="An airplane wing above mountains&#10;&#10;Description automatically generated">
            <a:extLst>
              <a:ext uri="{FF2B5EF4-FFF2-40B4-BE49-F238E27FC236}">
                <a16:creationId xmlns:a16="http://schemas.microsoft.com/office/drawing/2014/main" id="{851A0727-C003-795F-A531-C63411309991}"/>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30230" r="22753" b="1"/>
          <a:stretch/>
        </p:blipFill>
        <p:spPr>
          <a:xfrm>
            <a:off x="6774511" y="480060"/>
            <a:ext cx="4929808" cy="589788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p:spPr>
      </p:pic>
      <p:sp>
        <p:nvSpPr>
          <p:cNvPr id="30" name="Rectangle 29">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2" name="Oval 31">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4" name="Oval 33">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 name="Text Placeholder 2">
            <a:extLst>
              <a:ext uri="{FF2B5EF4-FFF2-40B4-BE49-F238E27FC236}">
                <a16:creationId xmlns:a16="http://schemas.microsoft.com/office/drawing/2014/main" id="{734AB767-0270-ACF8-5341-CC9644D926A9}"/>
              </a:ext>
            </a:extLst>
          </p:cNvPr>
          <p:cNvSpPr>
            <a:spLocks noGrp="1"/>
          </p:cNvSpPr>
          <p:nvPr>
            <p:ph type="body" sz="half" idx="2"/>
          </p:nvPr>
        </p:nvSpPr>
        <p:spPr>
          <a:xfrm>
            <a:off x="639098" y="2418735"/>
            <a:ext cx="6072776" cy="3811740"/>
          </a:xfrm>
        </p:spPr>
        <p:txBody>
          <a:bodyPr vert="horz" lIns="91440" tIns="45720" rIns="91440" bIns="45720" rtlCol="0" anchor="ctr">
            <a:normAutofit/>
          </a:bodyPr>
          <a:lstStyle/>
          <a:p>
            <a:pPr algn="l">
              <a:buFont typeface="Wingdings 3" charset="2"/>
              <a:buChar char=""/>
            </a:pPr>
            <a:endParaRPr lang="en-US">
              <a:solidFill>
                <a:srgbClr val="FFFFFF"/>
              </a:solidFill>
            </a:endParaRPr>
          </a:p>
          <a:p>
            <a:pPr algn="l">
              <a:buFont typeface="Wingdings 3" charset="2"/>
              <a:buChar char=""/>
            </a:pPr>
            <a:r>
              <a:rPr lang="en-US">
                <a:solidFill>
                  <a:srgbClr val="FFFFFF"/>
                </a:solidFill>
              </a:rPr>
              <a:t>Our analysis underscores the importance of proactive delay management in the airline industry. By implementing collaborative strategies, operational efficiency improvements, and effective resource allocation, stakeholders can mitigate flight delays and enhance passenger satisfaction. Proactive measures are essential for reducing operational costs and improving overall reliability in air transportation.</a:t>
            </a:r>
          </a:p>
          <a:p>
            <a:pPr algn="l">
              <a:buFont typeface="Wingdings 3" charset="2"/>
              <a:buChar char=""/>
            </a:pPr>
            <a:endParaRPr lang="en-US">
              <a:solidFill>
                <a:srgbClr val="FFFFFF"/>
              </a:solidFill>
            </a:endParaRPr>
          </a:p>
        </p:txBody>
      </p:sp>
    </p:spTree>
    <p:extLst>
      <p:ext uri="{BB962C8B-B14F-4D97-AF65-F5344CB8AC3E}">
        <p14:creationId xmlns:p14="http://schemas.microsoft.com/office/powerpoint/2010/main" val="3630451782"/>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106</TotalTime>
  <Words>506</Words>
  <Application>Microsoft Office PowerPoint</Application>
  <PresentationFormat>Widescreen</PresentationFormat>
  <Paragraphs>42</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Century Gothic</vt:lpstr>
      <vt:lpstr>Wingdings 3</vt:lpstr>
      <vt:lpstr>Ion Boardroom</vt:lpstr>
      <vt:lpstr>AIRLINES DELAY ANALYSIS (December 2021 to 2023) </vt:lpstr>
      <vt:lpstr>INTRODUCTION</vt:lpstr>
      <vt:lpstr>Methodology • The Decision Tree model is more accurate at predicting flight delays than Logistic Regression (93.91% vs. 87.82%). • The Decision Tree model strikes a better balance between identifying true positives and avoiding false positives (precision-recall trade-off). • The Decision Tree model is better overall at reliably identifying flight delays (higher F1 score). </vt:lpstr>
      <vt:lpstr>Findings</vt:lpstr>
      <vt:lpstr>Implications and Strategies </vt:lpstr>
      <vt:lpstr>Recommdations: • Collaboration is key: Airlines and air traffic control need to work together to share data, plan schedules, and fix problems that cause delays. • Boost efficiency: Airlines can improve on-time performance by streamlining operations, managing crews better, and using new technology. This includes predicting and fixing problems before they delay flights. • Allocate resources wisely: Airlines should invest in keeping their planes in good shape, training staff, and improving airports. Air traffic control needs to manage airspace effectively and use modern systems to keep planes moving smoothly.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AIRLINES DELAY ANALYSIS (December 2021 to 2023) </dc:title>
  <dc:creator>Gadusu, Shashikumar</dc:creator>
  <cp:lastModifiedBy>Gadusu, Shashikumar</cp:lastModifiedBy>
  <cp:revision>1</cp:revision>
  <dcterms:created xsi:type="dcterms:W3CDTF">2024-05-05T07:08:46Z</dcterms:created>
  <dcterms:modified xsi:type="dcterms:W3CDTF">2024-05-05T08:54:55Z</dcterms:modified>
</cp:coreProperties>
</file>

<file path=docProps/thumbnail.jpeg>
</file>